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 name="Shape 17"/>
        <p:cNvGrpSpPr/>
        <p:nvPr/>
      </p:nvGrpSpPr>
      <p:grpSpPr>
        <a:xfrm>
          <a:off x="0" y="0"/>
          <a:ext cx="0" cy="0"/>
          <a:chOff x="0" y="0"/>
          <a:chExt cx="0" cy="0"/>
        </a:xfrm>
      </p:grpSpPr>
      <p:sp>
        <p:nvSpPr>
          <p:cNvPr id="18" name="Google Shape;18;p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p:nvPr>
            <p:ph idx="2" type="pic"/>
          </p:nvPr>
        </p:nvSpPr>
        <p:spPr>
          <a:xfrm>
            <a:off x="1792288" y="612775"/>
            <a:ext cx="5486400" cy="4114800"/>
          </a:xfrm>
          <a:prstGeom prst="rect">
            <a:avLst/>
          </a:prstGeom>
          <a:noFill/>
          <a:ln>
            <a:noFill/>
          </a:ln>
        </p:spPr>
      </p:sp>
      <p:sp>
        <p:nvSpPr>
          <p:cNvPr id="20" name="Google Shape;20;p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 name="Google Shape;21;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4" name="Google Shape;44;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4" name="Google Shape;64;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685800" y="304800"/>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The Good Shepherd in Early Christian Art</a:t>
            </a:r>
            <a:endParaRPr/>
          </a:p>
        </p:txBody>
      </p:sp>
      <p:sp>
        <p:nvSpPr>
          <p:cNvPr id="85" name="Google Shape;85;p13"/>
          <p:cNvSpPr txBox="1"/>
          <p:nvPr>
            <p:ph idx="1" type="subTitle"/>
          </p:nvPr>
        </p:nvSpPr>
        <p:spPr>
          <a:xfrm>
            <a:off x="1371600" y="1828800"/>
            <a:ext cx="6400800" cy="3810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1400"/>
              <a:buNone/>
            </a:pPr>
            <a:r>
              <a:rPr lang="en-US" sz="1400"/>
              <a:t>Gathered for a slide presentation for a Bible study written by Dr. Rick Jordan</a:t>
            </a:r>
            <a:endParaRPr/>
          </a:p>
        </p:txBody>
      </p:sp>
      <p:pic>
        <p:nvPicPr>
          <p:cNvPr descr="Catacomb-Art-Shepherd.jpg" id="86" name="Google Shape;86;p13"/>
          <p:cNvPicPr preferRelativeResize="0"/>
          <p:nvPr/>
        </p:nvPicPr>
        <p:blipFill rotWithShape="1">
          <a:blip r:embed="rId3">
            <a:alphaModFix/>
          </a:blip>
          <a:srcRect b="0" l="0" r="0" t="0"/>
          <a:stretch/>
        </p:blipFill>
        <p:spPr>
          <a:xfrm>
            <a:off x="3124200" y="2362199"/>
            <a:ext cx="2724150" cy="40784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US"/>
              <a:t>The Good Shepherd with his flock -  Dura-Europos house in Syria, 233-255 AD</a:t>
            </a:r>
            <a:endParaRPr/>
          </a:p>
        </p:txBody>
      </p:sp>
      <p:sp>
        <p:nvSpPr>
          <p:cNvPr id="92" name="Google Shape;92;p1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a:t>The earliest house converted to a church that we know of. One of the earliest depictions of Jesus in art.</a:t>
            </a:r>
            <a:endParaRPr/>
          </a:p>
        </p:txBody>
      </p:sp>
      <p:pic>
        <p:nvPicPr>
          <p:cNvPr descr="https://upload.wikimedia.org/wikipedia/commons/thumb/a/aa/Dura_Europos_Baptistry_Good_Shepherd.jpg/800px-Dura_Europos_Baptistry_Good_Shepherd.jpg" id="93" name="Google Shape;93;p14"/>
          <p:cNvPicPr preferRelativeResize="0"/>
          <p:nvPr>
            <p:ph idx="2" type="pic"/>
          </p:nvPr>
        </p:nvPicPr>
        <p:blipFill rotWithShape="1">
          <a:blip r:embed="rId3">
            <a:alphaModFix/>
          </a:blip>
          <a:srcRect b="4954" l="0" r="0" t="4955"/>
          <a:stretch/>
        </p:blipFill>
        <p:spPr>
          <a:xfrm>
            <a:off x="1792288" y="612775"/>
            <a:ext cx="5486400" cy="4114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Sarcofago 49 del buon pastore (180-200 ca.)</a:t>
            </a:r>
            <a:endParaRPr/>
          </a:p>
        </p:txBody>
      </p:sp>
      <p:sp>
        <p:nvSpPr>
          <p:cNvPr id="99" name="Google Shape;99;p1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a:t>The Good Shepherd is the most common theme in earliest Christian art, usually found in frescos and sarcophagi (stone coffins) such as this one.</a:t>
            </a:r>
            <a:endParaRPr/>
          </a:p>
        </p:txBody>
      </p:sp>
      <p:pic>
        <p:nvPicPr>
          <p:cNvPr descr="Sarcofago 49 del buon pastore (180-200 ca.), 01.JPG" id="100" name="Google Shape;100;p15"/>
          <p:cNvPicPr preferRelativeResize="0"/>
          <p:nvPr>
            <p:ph idx="2" type="pic"/>
          </p:nvPr>
        </p:nvPicPr>
        <p:blipFill rotWithShape="1">
          <a:blip r:embed="rId3">
            <a:alphaModFix/>
          </a:blip>
          <a:srcRect b="0" l="9961" r="9960" t="0"/>
          <a:stretch/>
        </p:blipFill>
        <p:spPr>
          <a:xfrm>
            <a:off x="1792288" y="612775"/>
            <a:ext cx="5486400" cy="41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 Baths of Diocletian, Rome, 4</a:t>
            </a:r>
            <a:r>
              <a:rPr baseline="30000" lang="en-US"/>
              <a:t>th</a:t>
            </a:r>
            <a:r>
              <a:rPr lang="en-US"/>
              <a:t> century AD</a:t>
            </a:r>
            <a:endParaRPr/>
          </a:p>
        </p:txBody>
      </p:sp>
      <p:sp>
        <p:nvSpPr>
          <p:cNvPr id="106" name="Google Shape;106;p1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a:t>An etching on marble.</a:t>
            </a:r>
            <a:endParaRPr/>
          </a:p>
        </p:txBody>
      </p:sp>
      <p:pic>
        <p:nvPicPr>
          <p:cNvPr descr="https://upload.wikimedia.org/wikipedia/commons/thumb/5/54/Good_shepherd.JPG/800px-Good_shepherd.JPG" id="107" name="Google Shape;107;p16"/>
          <p:cNvPicPr preferRelativeResize="0"/>
          <p:nvPr>
            <p:ph idx="2" type="pic"/>
          </p:nvPr>
        </p:nvPicPr>
        <p:blipFill rotWithShape="1">
          <a:blip r:embed="rId3">
            <a:alphaModFix/>
          </a:blip>
          <a:srcRect b="0" l="0" r="0" t="0"/>
          <a:stretch/>
        </p:blipFill>
        <p:spPr>
          <a:xfrm>
            <a:off x="1792288" y="612775"/>
            <a:ext cx="5486400" cy="411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The Good Shepherd in a garden, 350-375 AD</a:t>
            </a:r>
            <a:endParaRPr/>
          </a:p>
        </p:txBody>
      </p:sp>
      <p:sp>
        <p:nvSpPr>
          <p:cNvPr id="113" name="Google Shape;113;p1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Clr>
                <a:schemeClr val="dk1"/>
              </a:buClr>
              <a:buSzPct val="100000"/>
              <a:buNone/>
            </a:pPr>
            <a:r>
              <a:rPr lang="en-US"/>
              <a:t>The Domitilla catacomb in Rome contains over nine miles of subterranean passages. This wall painting of the Good Shepherd is painted on an apse in the </a:t>
            </a:r>
            <a:r>
              <a:rPr i="1" lang="en-US"/>
              <a:t>cubiculum</a:t>
            </a:r>
            <a:r>
              <a:rPr lang="en-US"/>
              <a:t> (i.e., a large room). This image dates from 350-75 CE.</a:t>
            </a:r>
            <a:endParaRPr/>
          </a:p>
        </p:txBody>
      </p:sp>
      <p:pic>
        <p:nvPicPr>
          <p:cNvPr descr="Good Shepherd 04.jpg" id="114" name="Google Shape;114;p17"/>
          <p:cNvPicPr preferRelativeResize="0"/>
          <p:nvPr>
            <p:ph idx="2" type="pic"/>
          </p:nvPr>
        </p:nvPicPr>
        <p:blipFill rotWithShape="1">
          <a:blip r:embed="rId3">
            <a:alphaModFix/>
          </a:blip>
          <a:srcRect b="0" l="8384" r="8383" t="0"/>
          <a:stretch/>
        </p:blipFill>
        <p:spPr>
          <a:xfrm>
            <a:off x="1792288" y="612775"/>
            <a:ext cx="5486400" cy="4114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000000"/>
              </a:buClr>
              <a:buSzPct val="100000"/>
              <a:buFont typeface="Verdana"/>
              <a:buNone/>
            </a:pPr>
            <a:r>
              <a:rPr b="0" i="0" lang="en-US">
                <a:solidFill>
                  <a:srgbClr val="000000"/>
                </a:solidFill>
                <a:latin typeface="Verdana"/>
                <a:ea typeface="Verdana"/>
                <a:cs typeface="Verdana"/>
                <a:sym typeface="Verdana"/>
              </a:rPr>
              <a:t>Ceiling of Cubiculum in the Catacomb of Ss. Pietro and Marcellinus</a:t>
            </a:r>
            <a:endParaRPr/>
          </a:p>
        </p:txBody>
      </p:sp>
      <p:sp>
        <p:nvSpPr>
          <p:cNvPr id="120" name="Google Shape;120;p1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a:t>The image of the Good Shepherd is found approximately 120 times in the Roman catacombs, and it is especially common in the older ones.</a:t>
            </a:r>
            <a:endParaRPr/>
          </a:p>
        </p:txBody>
      </p:sp>
      <p:pic>
        <p:nvPicPr>
          <p:cNvPr descr="https://www.oneonta.edu/faculty/farberas/arth/Images/arth212images/early_christian/painting/catacombs/Catacomb_Sts%20Peter_Marcellinus.jpg" id="121" name="Google Shape;121;p18"/>
          <p:cNvPicPr preferRelativeResize="0"/>
          <p:nvPr>
            <p:ph idx="2" type="pic"/>
          </p:nvPr>
        </p:nvPicPr>
        <p:blipFill rotWithShape="1">
          <a:blip r:embed="rId3">
            <a:alphaModFix/>
          </a:blip>
          <a:srcRect b="0" l="4792" r="4791" t="0"/>
          <a:stretch/>
        </p:blipFill>
        <p:spPr>
          <a:xfrm>
            <a:off x="1792288" y="612775"/>
            <a:ext cx="5486400"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2000"/>
              <a:buFont typeface="Calibri"/>
              <a:buNone/>
            </a:pPr>
            <a:r>
              <a:rPr lang="en-US"/>
              <a:t>Good Shepherd from the Catacomb of Calixtus</a:t>
            </a:r>
            <a:endParaRPr/>
          </a:p>
        </p:txBody>
      </p:sp>
      <p:sp>
        <p:nvSpPr>
          <p:cNvPr id="127" name="Google Shape;127;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spcBef>
                <a:spcPts val="0"/>
              </a:spcBef>
              <a:spcAft>
                <a:spcPts val="0"/>
              </a:spcAft>
              <a:buClr>
                <a:schemeClr val="dk1"/>
              </a:buClr>
              <a:buSzPct val="100000"/>
              <a:buNone/>
            </a:pPr>
            <a:r>
              <a:rPr lang="en-US"/>
              <a:t>A mid-3rd century fresco of "The Good Shepherd" in the Catacomb of St. Calixtus  in Rome. These catacombs are among the oldest and certainly the largest (12 miles of tunnels over 90 acres and four levels that house the remains of half a million Christians), and were the final resting place of 16 early popes. </a:t>
            </a:r>
            <a:endParaRPr/>
          </a:p>
        </p:txBody>
      </p:sp>
      <p:pic>
        <p:nvPicPr>
          <p:cNvPr id="128" name="Google Shape;128;p19"/>
          <p:cNvPicPr preferRelativeResize="0"/>
          <p:nvPr/>
        </p:nvPicPr>
        <p:blipFill rotWithShape="1">
          <a:blip r:embed="rId3">
            <a:alphaModFix/>
          </a:blip>
          <a:srcRect b="0" l="0" r="0" t="0"/>
          <a:stretch/>
        </p:blipFill>
        <p:spPr>
          <a:xfrm>
            <a:off x="2514600" y="76200"/>
            <a:ext cx="3657600" cy="487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dk1"/>
              </a:buClr>
              <a:buSzPct val="100000"/>
              <a:buFont typeface="Calibri"/>
              <a:buNone/>
            </a:pPr>
            <a:r>
              <a:rPr lang="en-US"/>
              <a:t>Christian cubiculum tomb in the Catacomb of Priscilla in Rome, Italy</a:t>
            </a:r>
            <a:endParaRPr/>
          </a:p>
        </p:txBody>
      </p:sp>
      <p:sp>
        <p:nvSpPr>
          <p:cNvPr id="134" name="Google Shape;134;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1400"/>
              <a:buNone/>
            </a:pPr>
            <a:r>
              <a:rPr lang="en-US"/>
              <a:t>Center of the ceiling of the “Velatio” cubicle: the Good Shepherd (also sheep and doves with olive branches in trees).</a:t>
            </a:r>
            <a:endParaRPr/>
          </a:p>
        </p:txBody>
      </p:sp>
      <p:pic>
        <p:nvPicPr>
          <p:cNvPr descr="http://cdn.biblicalarchaeology.org/wp-content/uploads/catacomb-priscilla.jpg" id="135" name="Google Shape;135;p20"/>
          <p:cNvPicPr preferRelativeResize="0"/>
          <p:nvPr>
            <p:ph idx="2" type="pic"/>
          </p:nvPr>
        </p:nvPicPr>
        <p:blipFill rotWithShape="1">
          <a:blip r:embed="rId3">
            <a:alphaModFix/>
          </a:blip>
          <a:srcRect b="15209" l="0" r="0" t="15209"/>
          <a:stretch/>
        </p:blipFill>
        <p:spPr>
          <a:xfrm>
            <a:off x="1792288" y="612775"/>
            <a:ext cx="5486400" cy="411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nvSpPr>
        <p:spPr>
          <a:xfrm>
            <a:off x="457200" y="1295400"/>
            <a:ext cx="8001000"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Introductory slide image is from a tombstone which has an inscription dedicated by parents of a deceased 7 year old girl, Apuleia Crysopolis; Good Shepherd and Tree of Life (Catacomb of St. Callisto, Rome)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Credits: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All photographs are in the public domain with these exceptions: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Slide 2: "Sarcofago 49 del buon pastore (180-200 ca.), 01" by I, Sailko. Licensed under CC BY-SA 3.0 via Wikimedia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Slide 3: Christian image of Christ as the Good Shepherd (Fourth Century A.D.), Museo Epigrafico, Rome (Foto: Kleuske)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