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2" r:id="rId3"/>
    <p:sldId id="263" r:id="rId4"/>
    <p:sldId id="269" r:id="rId5"/>
    <p:sldId id="256" r:id="rId6"/>
    <p:sldId id="260" r:id="rId7"/>
    <p:sldId id="264" r:id="rId8"/>
    <p:sldId id="258" r:id="rId9"/>
    <p:sldId id="261" r:id="rId10"/>
    <p:sldId id="257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FA122-276D-4E75-A3A8-E6C2BE76B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5940E-F085-480D-9097-376748FB3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0A8AD-CA75-4AAD-AA9A-DBB906F92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05C8D-3050-4CEB-BDA0-9454EFE8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5C111-5DC7-4653-BC9A-9196EE758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9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5B40C-5E0C-4083-9B79-BCAA6DED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A7A02-F023-44E3-B109-B689E3696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4019D-4992-418D-BDF6-C7CECC87E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368E8-77CF-4495-84ED-8DE16D355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80686-141E-49EC-9573-E2AE3EEA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79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5E518-88EF-40B7-949F-43E8D7A98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E1BB8-04A7-44AE-A4E5-C9B2381A5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35832-3A86-4682-AC73-E7F8AED4D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2C58A-FABC-484A-ACF0-C899AFCC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5FA50-D295-429A-BC73-45461AE3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235D5-F144-47EE-AFC3-75B5A5504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17F61-8A34-473D-8888-D713C2074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4928C-D69F-4498-94C5-40140D0F2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00FC2-C216-4E86-A531-B942DB810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1FEAA-9F08-4ADA-B7CF-017E4AB1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87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BF19-FAF0-4681-9E4A-51336015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E99EE-D092-48EF-ACB3-1DDEDDD0C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BF292-4A14-4057-A1EA-618E7F1B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F867D-3286-48DF-AD3E-CECB9C4F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37C6F-4404-4DA7-80D4-CEF22E85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7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24283-7E86-4EAF-98B5-721B91507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65B92-F59E-43B0-8DB6-395331EC5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42586-67DC-4B8E-AD04-20704008A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F4306-E875-42A0-90E2-5FC553CBA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FD07B-F6D1-4BD0-A8F2-0363FDFAB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659B1-3A5D-4CC8-997D-800A9FABE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840B-4D6B-4125-A452-171A64CD5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8FF65-C6F1-4177-84F3-45B971818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CC802-8573-4EFC-9801-12850E07F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6158B-FDD1-4F81-A2B3-6FBA74BC3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7591DD-3282-49B3-A593-AEB63E98D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FE9C4F-6C33-436D-AE17-313739F0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2B4139-B971-4CDF-B03C-C91847A8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77790-9BC5-456D-B96B-819CE443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2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0C80A-97FB-44E7-AADE-F91A9FD89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BD19C-7BAA-4A44-8C77-EF2490B16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36F72-2329-4982-973D-2C69E7CF1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26B89-F6DA-4E3C-8823-9698AA61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8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9817A-9678-4045-BE1F-E890C2D63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8D3CC-CC7C-479D-8A82-A6551056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04E94-74FF-45E4-84C7-2E08B597C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6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8D9DD-3CEC-41EC-8E78-66C94A1BE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92137-9DA4-463C-A02D-E461E7596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0A68BF-4095-411C-A653-3CB8E4509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C6C87-2C30-4E94-BE78-EF7E1169E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6762C-68DE-4ACB-A40E-0E403DB4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9ECAD-F744-4DF7-B962-1C444D2EC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3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55B5-775D-4D5B-85A9-1F671281C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631FA3-5C0C-4A73-8BE9-6E91B09B8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687B8-9A65-4D02-9DF8-A3726CEFD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E7E8-D53C-42D5-82DE-294B6EE02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89360-FDFD-4C5E-8057-87983FE32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E42E0-AFDA-4944-BC22-CBE7225A1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3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19571-EB99-47DC-9FE2-79F0B73E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8CE3FF-2181-4090-9105-63C23B078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F3B74-4CC3-4C39-A9F3-88D1AAE97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9F59B-ED4F-4B38-A0FF-F938093C3921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B3390-006C-4A0B-8898-04118905B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268B6-5DD4-4081-94D1-A0C6DE792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0D53F-F324-4398-8170-6D541DAF1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5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tacomb_of_Priscilla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andculture.google.com/asset/wall-painting-with-the-three-hebrews-in-the-fiery-furnace-and-the-martyrs-cosmas-and-damian/MQEnogFStQfUGg?hl=e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on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Irelan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oros_Rosli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con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Novgorod_schoo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D809F-843E-4F46-8767-327DAA2D5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8" y="217532"/>
            <a:ext cx="9110546" cy="64229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3F16F1-910B-4F21-87E7-799EEF18DE3A}"/>
              </a:ext>
            </a:extLst>
          </p:cNvPr>
          <p:cNvSpPr/>
          <p:nvPr/>
        </p:nvSpPr>
        <p:spPr>
          <a:xfrm>
            <a:off x="9682975" y="2325029"/>
            <a:ext cx="26502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effectLst/>
                <a:latin typeface="Arial" panose="020B0604020202020204" pitchFamily="34" charset="0"/>
                <a:hlinkClick r:id="rId3" tooltip="Catacomb of Priscilla"/>
              </a:rPr>
              <a:t>Catacomb of Priscilla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Rome, late 3rd century/early 4th century 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47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B7D7A8-1B0B-4A3F-9540-76B86847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" y="156117"/>
            <a:ext cx="502158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BC371D-1991-416D-BF19-1AEEB02C925B}"/>
              </a:ext>
            </a:extLst>
          </p:cNvPr>
          <p:cNvSpPr txBox="1"/>
          <p:nvPr/>
        </p:nvSpPr>
        <p:spPr>
          <a:xfrm>
            <a:off x="6902605" y="1522141"/>
            <a:ext cx="3980985" cy="3813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Shadrach, Meshach, and Abednego</a:t>
            </a:r>
          </a:p>
          <a:p>
            <a:endParaRPr lang="en-US" b="1" dirty="0"/>
          </a:p>
          <a:p>
            <a:r>
              <a:rPr lang="en-US" b="1" dirty="0"/>
              <a:t>Simeon Solomon</a:t>
            </a:r>
          </a:p>
          <a:p>
            <a:endParaRPr lang="en-US" b="1" dirty="0"/>
          </a:p>
          <a:p>
            <a:r>
              <a:rPr lang="en-US" dirty="0"/>
              <a:t>Wood engraving by the </a:t>
            </a:r>
            <a:r>
              <a:rPr lang="en-US" dirty="0" err="1"/>
              <a:t>Dalziels</a:t>
            </a:r>
            <a:r>
              <a:rPr lang="en-US" dirty="0"/>
              <a:t> [1862].</a:t>
            </a:r>
          </a:p>
          <a:p>
            <a:r>
              <a:rPr lang="en-US" dirty="0"/>
              <a:t>6½ x 4¾ inches</a:t>
            </a:r>
          </a:p>
          <a:p>
            <a:endParaRPr lang="en-US" dirty="0"/>
          </a:p>
          <a:p>
            <a:r>
              <a:rPr lang="en-US" dirty="0"/>
              <a:t>Foley, Alex. </a:t>
            </a:r>
            <a:r>
              <a:rPr lang="en-US" i="1" dirty="0"/>
              <a:t>Art Pictures from the Old Testament and Our Lord’s Parables</a:t>
            </a:r>
            <a:r>
              <a:rPr lang="en-US" dirty="0"/>
              <a:t>. London: Edwin Dalton [1921].</a:t>
            </a:r>
          </a:p>
          <a:p>
            <a:endParaRPr lang="en-US" dirty="0"/>
          </a:p>
          <a:p>
            <a:r>
              <a:rPr lang="en-US" dirty="0"/>
              <a:t>https://victorianweb.org/art/illustration/ssolomon/22.html</a:t>
            </a:r>
          </a:p>
        </p:txBody>
      </p:sp>
    </p:spTree>
    <p:extLst>
      <p:ext uri="{BB962C8B-B14F-4D97-AF65-F5344CB8AC3E}">
        <p14:creationId xmlns:p14="http://schemas.microsoft.com/office/powerpoint/2010/main" val="915674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2BBAF-7DE5-45DA-878E-6CC0F30F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898" y="203829"/>
            <a:ext cx="9348204" cy="50483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EB01C9-EFE9-4A3E-8DAB-DCB2D285C5D6}"/>
              </a:ext>
            </a:extLst>
          </p:cNvPr>
          <p:cNvSpPr/>
          <p:nvPr/>
        </p:nvSpPr>
        <p:spPr>
          <a:xfrm>
            <a:off x="3048000" y="561017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dirty="0">
                <a:solidFill>
                  <a:srgbClr val="0C0D0D"/>
                </a:solidFill>
                <a:effectLst/>
                <a:latin typeface="iStock Maquette"/>
              </a:rPr>
              <a:t>London - Mosaic of Shadrach, Meshach, and Abednego in a fiery furnace in Westminster cathedral and Blessed Sacrament Chapel designed by Boris </a:t>
            </a:r>
            <a:r>
              <a:rPr lang="en-US" b="0" i="0" dirty="0" err="1">
                <a:solidFill>
                  <a:srgbClr val="0C0D0D"/>
                </a:solidFill>
                <a:effectLst/>
                <a:latin typeface="iStock Maquette"/>
              </a:rPr>
              <a:t>Anrep</a:t>
            </a:r>
            <a:r>
              <a:rPr lang="en-US" b="0" i="0" dirty="0">
                <a:solidFill>
                  <a:srgbClr val="0C0D0D"/>
                </a:solidFill>
                <a:effectLst/>
                <a:latin typeface="iStock Maquette"/>
              </a:rPr>
              <a:t> (middle 20. cent.).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77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377289-33A3-4DFC-BADE-D35F29D34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591" y="-1"/>
            <a:ext cx="5012755" cy="70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37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CE1896-449E-48A0-8955-C4A914A6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995362"/>
            <a:ext cx="95250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21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C554DA-2E81-419A-A8E6-396E4C8C0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988" y="262273"/>
            <a:ext cx="9525000" cy="46767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0F7D49-4E6C-42FD-9712-0CB7136C5085}"/>
              </a:ext>
            </a:extLst>
          </p:cNvPr>
          <p:cNvSpPr/>
          <p:nvPr/>
        </p:nvSpPr>
        <p:spPr>
          <a:xfrm>
            <a:off x="1221988" y="5213415"/>
            <a:ext cx="81338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The Sarcophagus of Adelphia: Detail, </a:t>
            </a:r>
            <a:r>
              <a:rPr lang="en-US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Shadrach, </a:t>
            </a:r>
            <a:r>
              <a:rPr lang="en-US" b="0" i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Mishach</a:t>
            </a:r>
            <a:r>
              <a:rPr lang="en-US" b="0" i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and Abednego</a:t>
            </a:r>
          </a:p>
          <a:p>
            <a:r>
              <a:rPr lang="en-US" dirty="0"/>
              <a:t>From the Catacombs of St. John, Syracuse, Sicily</a:t>
            </a:r>
          </a:p>
          <a:p>
            <a:r>
              <a:rPr lang="en-US" dirty="0"/>
              <a:t>2nd quarter of the 4th century AD</a:t>
            </a:r>
          </a:p>
        </p:txBody>
      </p:sp>
    </p:spTree>
    <p:extLst>
      <p:ext uri="{BB962C8B-B14F-4D97-AF65-F5344CB8AC3E}">
        <p14:creationId xmlns:p14="http://schemas.microsoft.com/office/powerpoint/2010/main" val="693978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FE14F1-7634-434B-AC98-89CE910D9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875" y="479504"/>
            <a:ext cx="8527388" cy="49429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B94D92-045F-4344-8BAC-0329AD28C145}"/>
              </a:ext>
            </a:extLst>
          </p:cNvPr>
          <p:cNvSpPr/>
          <p:nvPr/>
        </p:nvSpPr>
        <p:spPr>
          <a:xfrm>
            <a:off x="3048000" y="57321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dirty="0">
                <a:effectLst/>
                <a:latin typeface="Google Sans"/>
                <a:hlinkClick r:id="rId3"/>
              </a:rPr>
              <a:t>Wall-painting with the three Hebrews in the fiery furnace and the martyrs Cosmas and Damian 500-700 AD </a:t>
            </a:r>
          </a:p>
        </p:txBody>
      </p:sp>
    </p:spTree>
    <p:extLst>
      <p:ext uri="{BB962C8B-B14F-4D97-AF65-F5344CB8AC3E}">
        <p14:creationId xmlns:p14="http://schemas.microsoft.com/office/powerpoint/2010/main" val="135530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1FE7D32-E407-4671-9EF9-E09541FC3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r>
              <a:rPr lang="en-US" dirty="0"/>
              <a:t>Casket art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2CF9C7-8CC8-4B9F-B98B-30356777A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r>
              <a:rPr lang="en-US" dirty="0"/>
              <a:t>A Byzantine bronze plaque that once was part of a casket, with eight perforations around the edges for attachment. A scene was created on it by hammering.</a:t>
            </a:r>
          </a:p>
          <a:p>
            <a:endParaRPr lang="en-US" b="1" dirty="0"/>
          </a:p>
          <a:p>
            <a:r>
              <a:rPr lang="en-US" b="1" dirty="0"/>
              <a:t>Dating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Byzantine, circa 4th-6th century C.E.</a:t>
            </a:r>
          </a:p>
          <a:p>
            <a:endParaRPr lang="en-US" dirty="0"/>
          </a:p>
          <a:p>
            <a:r>
              <a:rPr lang="en-US" b="1" dirty="0"/>
              <a:t>Provenance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UK private collection, acquired in the 1980s; thereafter with Charles Ede Ltd., London.</a:t>
            </a:r>
          </a:p>
          <a:p>
            <a:endParaRPr lang="en-US" dirty="0"/>
          </a:p>
          <a:p>
            <a:r>
              <a:rPr lang="en-US" dirty="0"/>
              <a:t>© Alexander Ancient Art</a:t>
            </a:r>
          </a:p>
        </p:txBody>
      </p:sp>
      <p:pic>
        <p:nvPicPr>
          <p:cNvPr id="1026" name="Picture 2" descr="https://www.alexanderancientart.com/object-pics/1274a-t.jpg">
            <a:extLst>
              <a:ext uri="{FF2B5EF4-FFF2-40B4-BE49-F238E27FC236}">
                <a16:creationId xmlns:a16="http://schemas.microsoft.com/office/drawing/2014/main" id="{101FA1A3-29E6-43BE-8230-9C62614C52D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r="2473"/>
          <a:stretch>
            <a:fillRect/>
          </a:stretch>
        </p:blipFill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05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642BAF-5E0B-43B0-9689-78C495ED3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342" y="1053789"/>
            <a:ext cx="7218556" cy="54139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C2A5F8-CE8F-4A76-B26B-F93AD2BAA5AE}"/>
              </a:ext>
            </a:extLst>
          </p:cNvPr>
          <p:cNvSpPr/>
          <p:nvPr/>
        </p:nvSpPr>
        <p:spPr>
          <a:xfrm>
            <a:off x="1271239" y="2732049"/>
            <a:ext cx="2673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Depicted on </a:t>
            </a:r>
            <a:r>
              <a:rPr lang="en-US" b="0" i="0" u="none" strike="noStrike" dirty="0" err="1">
                <a:effectLst/>
                <a:latin typeface="Arial" panose="020B0604020202020204" pitchFamily="34" charset="0"/>
                <a:hlinkClick r:id="rId3" tooltip="Moone"/>
              </a:rPr>
              <a:t>Moone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High Cross,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4" tooltip="Ireland"/>
              </a:rPr>
              <a:t>Ireland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10th century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78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3D587-4CF1-4046-8688-E008291B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643" y="167268"/>
            <a:ext cx="7714708" cy="6059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6B3AAE-7C88-41E1-9EB4-651B5283936C}"/>
              </a:ext>
            </a:extLst>
          </p:cNvPr>
          <p:cNvSpPr txBox="1"/>
          <p:nvPr/>
        </p:nvSpPr>
        <p:spPr>
          <a:xfrm>
            <a:off x="4285364" y="6321400"/>
            <a:ext cx="293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Tile mosaic – 11</a:t>
            </a:r>
            <a:r>
              <a:rPr lang="en-US" baseline="30000" dirty="0"/>
              <a:t>th</a:t>
            </a:r>
            <a:r>
              <a:rPr lang="en-US" dirty="0"/>
              <a:t> Century AD</a:t>
            </a:r>
          </a:p>
        </p:txBody>
      </p:sp>
    </p:spTree>
    <p:extLst>
      <p:ext uri="{BB962C8B-B14F-4D97-AF65-F5344CB8AC3E}">
        <p14:creationId xmlns:p14="http://schemas.microsoft.com/office/powerpoint/2010/main" val="864827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81F187-2694-40FE-8278-0D7F01B15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181" y="106338"/>
            <a:ext cx="5096108" cy="66453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41DCCB-5EDA-4FC8-A939-3EE8BB911A26}"/>
              </a:ext>
            </a:extLst>
          </p:cNvPr>
          <p:cNvSpPr/>
          <p:nvPr/>
        </p:nvSpPr>
        <p:spPr>
          <a:xfrm>
            <a:off x="6835073" y="2218422"/>
            <a:ext cx="3963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Fiery furnace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(1266) by </a:t>
            </a:r>
            <a:r>
              <a:rPr lang="en-US" b="0" i="0" u="sng" dirty="0" err="1">
                <a:effectLst/>
                <a:latin typeface="Arial" panose="020B0604020202020204" pitchFamily="34" charset="0"/>
                <a:hlinkClick r:id="rId3"/>
              </a:rPr>
              <a:t>Toros</a:t>
            </a:r>
            <a:r>
              <a:rPr lang="en-US" b="0" i="0" u="sng" dirty="0">
                <a:effectLst/>
                <a:latin typeface="Arial" panose="020B0604020202020204" pitchFamily="34" charset="0"/>
                <a:hlinkClick r:id="rId3"/>
              </a:rPr>
              <a:t> Roslin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087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b/b5/Otroki_novgorod.jpg/200px-Otroki_novgorod.jpg">
            <a:extLst>
              <a:ext uri="{FF2B5EF4-FFF2-40B4-BE49-F238E27FC236}">
                <a16:creationId xmlns:a16="http://schemas.microsoft.com/office/drawing/2014/main" id="{86CFBF35-DEC6-4CFD-AD04-EF4A5F0A9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4" y="428206"/>
            <a:ext cx="5218771" cy="600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1EA811-F702-479A-96BE-65AE39C16E6F}"/>
              </a:ext>
            </a:extLst>
          </p:cNvPr>
          <p:cNvSpPr/>
          <p:nvPr/>
        </p:nvSpPr>
        <p:spPr>
          <a:xfrm>
            <a:off x="7675756" y="2191435"/>
            <a:ext cx="2438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Three Young Men in the Fiery Furnace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(15th century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3" tooltip="Icon"/>
              </a:rPr>
              <a:t>icon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of the </a:t>
            </a:r>
            <a:r>
              <a:rPr lang="en-US" b="0" i="0" u="none" strike="noStrike" dirty="0">
                <a:effectLst/>
                <a:latin typeface="Arial" panose="020B0604020202020204" pitchFamily="34" charset="0"/>
                <a:hlinkClick r:id="rId4" tooltip="Novgorod school"/>
              </a:rPr>
              <a:t>Novgorod school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046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275</Words>
  <Application>Microsoft Office PowerPoint</Application>
  <PresentationFormat>Widescreen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Google Sans</vt:lpstr>
      <vt:lpstr>iStock Maquette</vt:lpstr>
      <vt:lpstr>Office Theme</vt:lpstr>
      <vt:lpstr>PowerPoint Presentation</vt:lpstr>
      <vt:lpstr>PowerPoint Presentation</vt:lpstr>
      <vt:lpstr>PowerPoint Presentation</vt:lpstr>
      <vt:lpstr>PowerPoint Presentation</vt:lpstr>
      <vt:lpstr>Casket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Casket art</dc:title>
  <dc:creator>Rick Jordan</dc:creator>
  <cp:lastModifiedBy>rwjor</cp:lastModifiedBy>
  <cp:revision>7</cp:revision>
  <dcterms:created xsi:type="dcterms:W3CDTF">2025-01-24T19:34:18Z</dcterms:created>
  <dcterms:modified xsi:type="dcterms:W3CDTF">2025-05-16T23:54:12Z</dcterms:modified>
</cp:coreProperties>
</file>